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3" r:id="rId4"/>
    <p:sldId id="265" r:id="rId5"/>
    <p:sldId id="264" r:id="rId6"/>
    <p:sldId id="258" r:id="rId7"/>
    <p:sldId id="259" r:id="rId8"/>
    <p:sldId id="266" r:id="rId9"/>
    <p:sldId id="271" r:id="rId10"/>
    <p:sldId id="260" r:id="rId11"/>
    <p:sldId id="262" r:id="rId12"/>
    <p:sldId id="267" r:id="rId13"/>
    <p:sldId id="268" r:id="rId14"/>
    <p:sldId id="272" r:id="rId15"/>
    <p:sldId id="269" r:id="rId16"/>
    <p:sldId id="270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EDB60-96EE-F944-92C6-4147DE21F2E0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D772B-BB4A-6148-BB4E-E2033F2C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is all about combining the equations we’ve seen and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772B-BB4A-6148-BB4E-E2033F2CBC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0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Copper(II) sulfate, CuSO4, reacts with sodium hydroxide, </a:t>
            </a:r>
            <a:r>
              <a:rPr lang="en-US" dirty="0" err="1" smtClean="0"/>
              <a:t>NaOH</a:t>
            </a:r>
            <a:r>
              <a:rPr lang="en-US" dirty="0" smtClean="0"/>
              <a:t>, in a double displacement reaction. A precipitate of copper(II) hydroxide, Cu(OH)2, and aqueous sodium sulfate, Na2SO4, is produced.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772B-BB4A-6148-BB4E-E2033F2CBC0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4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4CAEE73-D640-5343-BAD8-4E40722D4B39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EE1CF2A1-26E2-3641-8C4B-247C16BFAF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chersdomain.org/resource/lsps07.sci.phys.matter.dissolvesal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Calorimetric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Putting it Together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437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i="1" dirty="0"/>
              <a:t>In a </a:t>
            </a:r>
            <a:r>
              <a:rPr lang="en-US" sz="3200" i="1" dirty="0" err="1"/>
              <a:t>calorimetry</a:t>
            </a:r>
            <a:r>
              <a:rPr lang="en-US" sz="3200" i="1" dirty="0"/>
              <a:t> experiment, 7.46 g of potassium chloride is dissolved in 100.0 mL (100.0 g) of water at an initial temperature of 24.1°C. The final temperature of the solution is 20.0°C. What is the molar enthalpy of solution of potassium chloride?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43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2: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mass of lithium chloride must have dissolved if the temperature of 200.0 g of water increased by 6.0°C? The molar enthalpy of solution of lithium chloride is </a:t>
            </a:r>
            <a:r>
              <a:rPr lang="en-US" sz="4000" dirty="0" smtClean="0"/>
              <a:t>–37 </a:t>
            </a:r>
            <a:r>
              <a:rPr lang="en-US" sz="4000" dirty="0"/>
              <a:t>kJ/mol. </a:t>
            </a:r>
          </a:p>
        </p:txBody>
      </p:sp>
    </p:spTree>
    <p:extLst>
      <p:ext uri="{BB962C8B-B14F-4D97-AF65-F5344CB8AC3E}">
        <p14:creationId xmlns:p14="http://schemas.microsoft.com/office/powerpoint/2010/main" val="688549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of Combustion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Burn a substance in oxygen to yield CO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and 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C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H</a:t>
            </a:r>
            <a:r>
              <a:rPr lang="en-US" sz="3600" baseline="-25000" dirty="0" smtClean="0"/>
              <a:t>8(l)</a:t>
            </a:r>
            <a:r>
              <a:rPr lang="en-US" sz="3600" dirty="0" smtClean="0"/>
              <a:t> + 5O</a:t>
            </a:r>
            <a:r>
              <a:rPr lang="en-US" sz="3600" baseline="-25000" dirty="0" smtClean="0"/>
              <a:t>2(g)</a:t>
            </a:r>
            <a:r>
              <a:rPr lang="en-US" sz="3600" dirty="0" smtClean="0"/>
              <a:t> </a:t>
            </a:r>
            <a:r>
              <a:rPr lang="en-US" sz="3600" dirty="0" smtClean="0">
                <a:sym typeface="Wingdings"/>
              </a:rPr>
              <a:t> 3CO</a:t>
            </a:r>
            <a:r>
              <a:rPr lang="en-US" sz="3600" baseline="-25000" dirty="0" smtClean="0">
                <a:sym typeface="Wingdings"/>
              </a:rPr>
              <a:t>2(g)</a:t>
            </a:r>
            <a:r>
              <a:rPr lang="en-US" sz="3600" dirty="0" smtClean="0">
                <a:sym typeface="Wingdings"/>
              </a:rPr>
              <a:t> + 4H</a:t>
            </a:r>
            <a:r>
              <a:rPr lang="en-US" sz="3600" baseline="-25000" dirty="0" smtClean="0">
                <a:sym typeface="Wingdings"/>
              </a:rPr>
              <a:t>2</a:t>
            </a:r>
            <a:r>
              <a:rPr lang="en-US" sz="3600" dirty="0" smtClean="0">
                <a:sym typeface="Wingdings"/>
              </a:rPr>
              <a:t>O</a:t>
            </a:r>
            <a:r>
              <a:rPr lang="en-US" sz="3600" baseline="-25000" dirty="0" smtClean="0">
                <a:sym typeface="Wingdings"/>
              </a:rPr>
              <a:t>(l)</a:t>
            </a:r>
            <a:endParaRPr lang="en-US" sz="3600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402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 If the molar enthalpy of combustion of propane is -2220KJ/</a:t>
            </a:r>
            <a:r>
              <a:rPr lang="en-US" sz="3600" dirty="0" err="1"/>
              <a:t>mol</a:t>
            </a:r>
            <a:r>
              <a:rPr lang="en-US" sz="3600" dirty="0"/>
              <a:t>, what mass of propane will have to be burned in order to raise the temperature of 1.00L of water from 50.0 to 85°C. </a:t>
            </a:r>
          </a:p>
        </p:txBody>
      </p:sp>
    </p:spTree>
    <p:extLst>
      <p:ext uri="{BB962C8B-B14F-4D97-AF65-F5344CB8AC3E}">
        <p14:creationId xmlns:p14="http://schemas.microsoft.com/office/powerpoint/2010/main" val="1938147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4000" dirty="0"/>
              <a:t>A calorimeter (C=0.850J/˚C) containing 5.00 x 10</a:t>
            </a:r>
            <a:r>
              <a:rPr lang="en-US" sz="4000" baseline="30000" dirty="0"/>
              <a:t>2</a:t>
            </a:r>
            <a:r>
              <a:rPr lang="en-US" sz="4000" dirty="0"/>
              <a:t> ml of water at 22 </a:t>
            </a:r>
            <a:r>
              <a:rPr lang="en-US" sz="4000" baseline="30000" dirty="0" err="1"/>
              <a:t>o</a:t>
            </a:r>
            <a:r>
              <a:rPr lang="en-US" sz="4000" dirty="0" err="1"/>
              <a:t>C</a:t>
            </a:r>
            <a:r>
              <a:rPr lang="en-US" sz="4000" dirty="0"/>
              <a:t> is warmed to 100</a:t>
            </a:r>
            <a:r>
              <a:rPr lang="en-US" sz="4000" baseline="30000" dirty="0"/>
              <a:t>o</a:t>
            </a:r>
            <a:r>
              <a:rPr lang="en-US" sz="4000" dirty="0"/>
              <a:t>C when 9.00 g of cheddar cheese is burned.  Calculate the heat absorbed by the water and the heat of combustion, per gram, of cheese.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6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4" y="107576"/>
            <a:ext cx="8720666" cy="1336956"/>
          </a:xfrm>
        </p:spPr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of Neutralization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Acid + Base </a:t>
            </a:r>
            <a:r>
              <a:rPr lang="en-US" dirty="0" smtClean="0">
                <a:sym typeface="Wingdings"/>
              </a:rPr>
              <a:t> Salt + Water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 err="1" smtClean="0">
                <a:sym typeface="Wingdings"/>
              </a:rPr>
              <a:t>HCl</a:t>
            </a:r>
            <a:r>
              <a:rPr lang="en-US" baseline="-25000" dirty="0" smtClean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NaOH</a:t>
            </a:r>
            <a:r>
              <a:rPr lang="en-US" baseline="-25000" dirty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NaCl</a:t>
            </a:r>
            <a:r>
              <a:rPr lang="en-US" baseline="-25000" dirty="0" smtClean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+ 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(l)</a:t>
            </a: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Use the same strategy for other reactions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Cambria"/>
                <a:ea typeface="ＭＳ 明朝"/>
                <a:cs typeface="Times New Roman"/>
              </a:rPr>
              <a:t>CuSO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4(</a:t>
            </a:r>
            <a:r>
              <a:rPr lang="en-US" baseline="-25000" dirty="0" err="1">
                <a:latin typeface="Cambria"/>
                <a:ea typeface="ＭＳ 明朝"/>
                <a:cs typeface="Times New Roman"/>
              </a:rPr>
              <a:t>aq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) </a:t>
            </a:r>
            <a:r>
              <a:rPr lang="en-US" dirty="0">
                <a:latin typeface="Cambria"/>
                <a:ea typeface="ＭＳ 明朝"/>
                <a:cs typeface="Times New Roman"/>
              </a:rPr>
              <a:t>+ 2NaOH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(</a:t>
            </a:r>
            <a:r>
              <a:rPr lang="en-US" baseline="-25000" dirty="0" err="1">
                <a:latin typeface="Cambria"/>
                <a:ea typeface="ＭＳ 明朝"/>
                <a:cs typeface="Times New Roman"/>
              </a:rPr>
              <a:t>aq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) </a:t>
            </a:r>
            <a:r>
              <a:rPr lang="en-US" dirty="0">
                <a:latin typeface="Cambria"/>
                <a:ea typeface="ＭＳ 明朝"/>
                <a:cs typeface="Times New Roman"/>
              </a:rPr>
              <a:t>→ Cu(OH)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2(s)</a:t>
            </a:r>
            <a:r>
              <a:rPr lang="en-US" dirty="0">
                <a:latin typeface="Cambria"/>
                <a:ea typeface="ＭＳ 明朝"/>
                <a:cs typeface="Times New Roman"/>
              </a:rPr>
              <a:t> + Na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2</a:t>
            </a:r>
            <a:r>
              <a:rPr lang="en-US" dirty="0">
                <a:latin typeface="Cambria"/>
                <a:ea typeface="ＭＳ 明朝"/>
                <a:cs typeface="Times New Roman"/>
              </a:rPr>
              <a:t>SO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4(</a:t>
            </a:r>
            <a:r>
              <a:rPr lang="en-US" baseline="-25000" dirty="0" err="1">
                <a:latin typeface="Cambria"/>
                <a:ea typeface="ＭＳ 明朝"/>
                <a:cs typeface="Times New Roman"/>
              </a:rPr>
              <a:t>aq</a:t>
            </a:r>
            <a:r>
              <a:rPr lang="en-US" baseline="-25000" dirty="0">
                <a:latin typeface="Cambria"/>
                <a:ea typeface="ＭＳ 明朝"/>
                <a:cs typeface="Times New Roman"/>
              </a:rPr>
              <a:t>) </a:t>
            </a: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27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chemist wanted to find the heat of neutralization of </a:t>
            </a:r>
            <a:r>
              <a:rPr lang="en-US" dirty="0" err="1" smtClean="0"/>
              <a:t>HCl</a:t>
            </a:r>
            <a:r>
              <a:rPr lang="en-US" dirty="0" smtClean="0"/>
              <a:t> with </a:t>
            </a:r>
            <a:r>
              <a:rPr lang="en-US" dirty="0" err="1" smtClean="0"/>
              <a:t>NaOH</a:t>
            </a:r>
            <a:r>
              <a:rPr lang="en-US" dirty="0" smtClean="0"/>
              <a:t>.  She added 61.1ml of 0.543M </a:t>
            </a:r>
            <a:r>
              <a:rPr lang="en-US" dirty="0" err="1" smtClean="0"/>
              <a:t>HCl</a:t>
            </a:r>
            <a:r>
              <a:rPr lang="en-US" dirty="0" smtClean="0"/>
              <a:t> to 42.6ml of 0.779M </a:t>
            </a:r>
            <a:r>
              <a:rPr lang="en-US" dirty="0" err="1" smtClean="0"/>
              <a:t>NaOH</a:t>
            </a:r>
            <a:r>
              <a:rPr lang="en-US" dirty="0" smtClean="0"/>
              <a:t>. The initial temperature of both solutions was 17.8</a:t>
            </a:r>
            <a:r>
              <a:rPr lang="en-US" baseline="30000" dirty="0" smtClean="0"/>
              <a:t>o</a:t>
            </a:r>
            <a:r>
              <a:rPr lang="en-US" dirty="0" smtClean="0"/>
              <a:t>C and the highest recorded temperature of the solution after neutralization was 21.6˚C. What is the enthalpy of neutralization of </a:t>
            </a:r>
            <a:r>
              <a:rPr lang="en-US" dirty="0" err="1" smtClean="0"/>
              <a:t>HCl</a:t>
            </a:r>
            <a:r>
              <a:rPr lang="en-US" dirty="0"/>
              <a:t>?</a:t>
            </a:r>
            <a:endParaRPr lang="en-US" dirty="0" smtClean="0"/>
          </a:p>
          <a:p>
            <a:r>
              <a:rPr lang="en-US" dirty="0" smtClean="0"/>
              <a:t>ASSUME: The density and heat capacity of the solutions is the same as that for pure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132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50.0 </a:t>
            </a:r>
            <a:r>
              <a:rPr lang="en-US" dirty="0"/>
              <a:t>mL of 0.300 </a:t>
            </a:r>
            <a:r>
              <a:rPr lang="en-US" dirty="0" err="1"/>
              <a:t>mol</a:t>
            </a:r>
            <a:r>
              <a:rPr lang="en-US" dirty="0"/>
              <a:t>/L CuSO4 solution is mixed with an </a:t>
            </a:r>
            <a:r>
              <a:rPr lang="en-US" dirty="0" smtClean="0"/>
              <a:t>equal volume </a:t>
            </a:r>
            <a:r>
              <a:rPr lang="en-US" dirty="0"/>
              <a:t>of 0.600 </a:t>
            </a:r>
            <a:r>
              <a:rPr lang="en-US" dirty="0" err="1"/>
              <a:t>mol</a:t>
            </a:r>
            <a:r>
              <a:rPr lang="en-US" dirty="0"/>
              <a:t>/L </a:t>
            </a:r>
            <a:r>
              <a:rPr lang="en-US" dirty="0" err="1"/>
              <a:t>NaOH</a:t>
            </a:r>
            <a:r>
              <a:rPr lang="en-US" dirty="0"/>
              <a:t>. The initial temperature of both solutions is </a:t>
            </a:r>
            <a:r>
              <a:rPr lang="en-US" dirty="0" smtClean="0"/>
              <a:t>21.4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r>
              <a:rPr lang="en-US" dirty="0"/>
              <a:t>. After mixing the solutions in the coffee-cup calorimeter, the highest temperature that is reached is </a:t>
            </a:r>
            <a:r>
              <a:rPr lang="en-US" dirty="0" smtClean="0"/>
              <a:t>24.6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r>
              <a:rPr lang="en-US" dirty="0"/>
              <a:t>. Determine the enthalpy change of the </a:t>
            </a:r>
            <a:r>
              <a:rPr lang="en-US" dirty="0" smtClean="0"/>
              <a:t>reaction.</a:t>
            </a:r>
          </a:p>
          <a:p>
            <a:r>
              <a:rPr lang="en-US" dirty="0"/>
              <a:t>CuSO4(</a:t>
            </a:r>
            <a:r>
              <a:rPr lang="en-US" dirty="0" err="1"/>
              <a:t>aq</a:t>
            </a:r>
            <a:r>
              <a:rPr lang="en-US" dirty="0"/>
              <a:t>) + 2NaOH(</a:t>
            </a:r>
            <a:r>
              <a:rPr lang="en-US" dirty="0" err="1"/>
              <a:t>aq</a:t>
            </a:r>
            <a:r>
              <a:rPr lang="en-US" dirty="0"/>
              <a:t>) → Cu(OH)2(s) + Na2SO4(</a:t>
            </a:r>
            <a:r>
              <a:rPr lang="en-US" dirty="0" err="1"/>
              <a:t>aq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52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</a:t>
            </a:r>
            <a:r>
              <a:rPr lang="en-US" sz="4400" dirty="0" err="1" smtClean="0"/>
              <a:t>Calorimetry</a:t>
            </a:r>
            <a:r>
              <a:rPr lang="en-US" sz="4400" dirty="0" smtClean="0"/>
              <a:t>?</a:t>
            </a:r>
          </a:p>
          <a:p>
            <a:r>
              <a:rPr lang="en-US" sz="4400" dirty="0" smtClean="0"/>
              <a:t>What is a Calorimeter?</a:t>
            </a:r>
          </a:p>
        </p:txBody>
      </p:sp>
    </p:spTree>
    <p:extLst>
      <p:ext uri="{BB962C8B-B14F-4D97-AF65-F5344CB8AC3E}">
        <p14:creationId xmlns:p14="http://schemas.microsoft.com/office/powerpoint/2010/main" val="368621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/>
          <a:lstStyle/>
          <a:p>
            <a:r>
              <a:rPr lang="en-US" dirty="0"/>
              <a:t>Three Assumptions of Simple Calorimeters: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718734"/>
            <a:ext cx="8042276" cy="4343400"/>
          </a:xfrm>
        </p:spPr>
        <p:txBody>
          <a:bodyPr>
            <a:normAutofit fontScale="77500" lnSpcReduction="20000"/>
          </a:bodyPr>
          <a:lstStyle/>
          <a:p>
            <a:pPr marL="806450" lvl="1" indent="-457200">
              <a:buAutoNum type="arabicPeriod"/>
            </a:pPr>
            <a:r>
              <a:rPr lang="en-US" sz="3600" dirty="0" smtClean="0"/>
              <a:t>No </a:t>
            </a:r>
            <a:r>
              <a:rPr lang="en-US" sz="3600" dirty="0"/>
              <a:t>heat is transferred between the calorimeter and the outside </a:t>
            </a:r>
            <a:r>
              <a:rPr lang="en-US" sz="3600" dirty="0" smtClean="0"/>
              <a:t>environment</a:t>
            </a:r>
          </a:p>
          <a:p>
            <a:pPr marL="806450" lvl="1" indent="-457200">
              <a:buAutoNum type="arabicPeriod"/>
            </a:pPr>
            <a:endParaRPr lang="en-US" sz="3600" dirty="0"/>
          </a:p>
          <a:p>
            <a:pPr marL="806450" lvl="1" indent="-457200">
              <a:buAutoNum type="arabicPeriod"/>
            </a:pPr>
            <a:r>
              <a:rPr lang="en-US" sz="3600" dirty="0"/>
              <a:t>Any heat absorbed or released by the calorimeter materials, such as the container, is </a:t>
            </a:r>
            <a:r>
              <a:rPr lang="en-US" sz="3600" dirty="0" smtClean="0"/>
              <a:t>negligible</a:t>
            </a:r>
          </a:p>
          <a:p>
            <a:pPr marL="806450" lvl="1" indent="-457200">
              <a:buAutoNum type="arabicPeriod"/>
            </a:pPr>
            <a:endParaRPr lang="en-US" sz="3600" dirty="0"/>
          </a:p>
          <a:p>
            <a:pPr marL="806450" lvl="1" indent="-457200">
              <a:buAutoNum type="arabicPeriod"/>
            </a:pPr>
            <a:r>
              <a:rPr lang="en-US" sz="3600" dirty="0"/>
              <a:t>A dilute aqueous solution is assumed to have a density and specific heat capacity equal to that of pure water (1.00g/ml and 4.184 J/</a:t>
            </a:r>
            <a:r>
              <a:rPr lang="en-US" sz="3600" dirty="0" err="1"/>
              <a:t>g°C</a:t>
            </a:r>
            <a:r>
              <a:rPr lang="en-US" sz="36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03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79" y="2163232"/>
            <a:ext cx="8793021" cy="352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551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Solution</a:t>
            </a:r>
          </a:p>
          <a:p>
            <a:r>
              <a:rPr lang="en-US" sz="4000" dirty="0" smtClean="0"/>
              <a:t>Combustion</a:t>
            </a:r>
          </a:p>
          <a:p>
            <a:r>
              <a:rPr lang="en-US" sz="4000" dirty="0"/>
              <a:t>Neutralization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258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what we’ve seen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rgbClr val="0D0D0D"/>
                </a:solidFill>
              </a:rPr>
              <a:t>ΔH </a:t>
            </a:r>
            <a:r>
              <a:rPr lang="en-US" sz="3200" dirty="0">
                <a:solidFill>
                  <a:srgbClr val="0D0D0D"/>
                </a:solidFill>
              </a:rPr>
              <a:t>= </a:t>
            </a:r>
            <a:r>
              <a:rPr lang="en-US" sz="3200" dirty="0" err="1" smtClean="0">
                <a:solidFill>
                  <a:srgbClr val="0D0D0D"/>
                </a:solidFill>
              </a:rPr>
              <a:t>nΔH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x</a:t>
            </a:r>
            <a:endParaRPr lang="en-US" sz="3200" dirty="0" smtClean="0">
              <a:solidFill>
                <a:srgbClr val="0D0D0D"/>
              </a:solidFill>
            </a:endParaRPr>
          </a:p>
          <a:p>
            <a:endParaRPr lang="en-US" sz="3200" dirty="0">
              <a:solidFill>
                <a:srgbClr val="0D0D0D"/>
              </a:solidFill>
            </a:endParaRPr>
          </a:p>
          <a:p>
            <a:r>
              <a:rPr lang="en-US" sz="3200" dirty="0" err="1" smtClean="0">
                <a:solidFill>
                  <a:srgbClr val="0D0D0D"/>
                </a:solidFill>
              </a:rPr>
              <a:t>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system</a:t>
            </a:r>
            <a:r>
              <a:rPr lang="en-US" sz="3200" dirty="0" smtClean="0">
                <a:solidFill>
                  <a:srgbClr val="0D0D0D"/>
                </a:solidFill>
              </a:rPr>
              <a:t> = ±|</a:t>
            </a:r>
            <a:r>
              <a:rPr lang="en-US" sz="3200" dirty="0" err="1" smtClean="0">
                <a:solidFill>
                  <a:srgbClr val="0D0D0D"/>
                </a:solidFill>
              </a:rPr>
              <a:t>q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surroundings</a:t>
            </a:r>
            <a:r>
              <a:rPr lang="en-US" sz="3200" dirty="0" smtClean="0">
                <a:solidFill>
                  <a:srgbClr val="0D0D0D"/>
                </a:solidFill>
              </a:rPr>
              <a:t>|</a:t>
            </a:r>
          </a:p>
          <a:p>
            <a:pPr marL="0" indent="0">
              <a:buNone/>
            </a:pPr>
            <a:endParaRPr lang="en-US" sz="3200" dirty="0">
              <a:solidFill>
                <a:srgbClr val="0D0D0D"/>
              </a:solidFill>
            </a:endParaRPr>
          </a:p>
          <a:p>
            <a:r>
              <a:rPr lang="en-US" sz="3200" dirty="0" smtClean="0">
                <a:solidFill>
                  <a:srgbClr val="0D0D0D"/>
                </a:solidFill>
              </a:rPr>
              <a:t>q = </a:t>
            </a:r>
            <a:r>
              <a:rPr lang="en-US" sz="3200" dirty="0" err="1" smtClean="0">
                <a:solidFill>
                  <a:srgbClr val="0D0D0D"/>
                </a:solidFill>
              </a:rPr>
              <a:t>mcΔT</a:t>
            </a:r>
            <a:endParaRPr lang="en-US" sz="3200" dirty="0" smtClean="0">
              <a:solidFill>
                <a:srgbClr val="0D0D0D"/>
              </a:solidFill>
            </a:endParaRPr>
          </a:p>
          <a:p>
            <a:endParaRPr lang="en-US" sz="3200" dirty="0" smtClean="0">
              <a:solidFill>
                <a:srgbClr val="0D0D0D"/>
              </a:solidFill>
            </a:endParaRPr>
          </a:p>
          <a:p>
            <a:r>
              <a:rPr lang="en-US" sz="3200" dirty="0" smtClean="0">
                <a:solidFill>
                  <a:srgbClr val="0D0D0D"/>
                </a:solidFill>
              </a:rPr>
              <a:t>n = m/MM 		n = C x V</a:t>
            </a:r>
            <a:endParaRPr lang="en-US" sz="3200" dirty="0">
              <a:solidFill>
                <a:srgbClr val="0D0D0D"/>
              </a:solidFill>
            </a:endParaRPr>
          </a:p>
          <a:p>
            <a:endParaRPr lang="en-US" sz="3200" dirty="0" smtClean="0">
              <a:solidFill>
                <a:srgbClr val="0D0D0D"/>
              </a:solidFill>
            </a:endParaRPr>
          </a:p>
          <a:p>
            <a:endParaRPr lang="en-US" sz="32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776054"/>
            <a:ext cx="8042276" cy="1336956"/>
          </a:xfrm>
        </p:spPr>
        <p:txBody>
          <a:bodyPr/>
          <a:lstStyle/>
          <a:p>
            <a:r>
              <a:rPr lang="en-US" dirty="0" smtClean="0"/>
              <a:t>Doing Calorimetric problems is about using these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343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D0D0D"/>
                </a:solidFill>
              </a:rPr>
              <a:t>ΔH = </a:t>
            </a:r>
            <a:r>
              <a:rPr lang="en-US" sz="3200" dirty="0" err="1" smtClean="0">
                <a:solidFill>
                  <a:srgbClr val="0D0D0D"/>
                </a:solidFill>
              </a:rPr>
              <a:t>nΔH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x</a:t>
            </a:r>
            <a:r>
              <a:rPr lang="en-US" sz="3200" dirty="0" smtClean="0">
                <a:solidFill>
                  <a:srgbClr val="0D0D0D"/>
                </a:solidFill>
              </a:rPr>
              <a:t>           </a:t>
            </a:r>
            <a:r>
              <a:rPr lang="en-US" sz="3200" dirty="0" err="1" smtClean="0">
                <a:solidFill>
                  <a:srgbClr val="0D0D0D"/>
                </a:solidFill>
              </a:rPr>
              <a:t>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system</a:t>
            </a:r>
            <a:r>
              <a:rPr lang="en-US" sz="3200" dirty="0" smtClean="0">
                <a:solidFill>
                  <a:srgbClr val="0D0D0D"/>
                </a:solidFill>
              </a:rPr>
              <a:t> = ±|</a:t>
            </a:r>
            <a:r>
              <a:rPr lang="en-US" sz="3200" dirty="0" err="1" smtClean="0">
                <a:solidFill>
                  <a:srgbClr val="0D0D0D"/>
                </a:solidFill>
              </a:rPr>
              <a:t>q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surroundings</a:t>
            </a:r>
            <a:r>
              <a:rPr lang="en-US" sz="3200" dirty="0" smtClean="0">
                <a:solidFill>
                  <a:srgbClr val="0D0D0D"/>
                </a:solidFill>
              </a:rPr>
              <a:t>|</a:t>
            </a:r>
          </a:p>
          <a:p>
            <a:pPr marL="0" indent="0" algn="ctr">
              <a:buNone/>
            </a:pP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D0D0D"/>
                </a:solidFill>
              </a:rPr>
              <a:t>     </a:t>
            </a:r>
            <a:r>
              <a:rPr lang="en-US" sz="3200" dirty="0" err="1" smtClean="0">
                <a:solidFill>
                  <a:srgbClr val="0D0D0D"/>
                </a:solidFill>
              </a:rPr>
              <a:t>nΔH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x</a:t>
            </a:r>
            <a:r>
              <a:rPr lang="en-US" sz="3200" dirty="0" smtClean="0">
                <a:solidFill>
                  <a:srgbClr val="0D0D0D"/>
                </a:solidFill>
              </a:rPr>
              <a:t> = </a:t>
            </a:r>
            <a:r>
              <a:rPr lang="en-US" sz="3200" dirty="0" err="1" smtClean="0">
                <a:solidFill>
                  <a:srgbClr val="0D0D0D"/>
                </a:solidFill>
              </a:rPr>
              <a:t>q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surroundings</a:t>
            </a:r>
            <a:endParaRPr lang="en-US" sz="3200" baseline="-250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en-US" sz="3200" dirty="0" err="1">
                <a:solidFill>
                  <a:srgbClr val="0D0D0D"/>
                </a:solidFill>
              </a:rPr>
              <a:t>n</a:t>
            </a:r>
            <a:r>
              <a:rPr lang="en-US" sz="3200" dirty="0" err="1" smtClean="0">
                <a:solidFill>
                  <a:srgbClr val="0D0D0D"/>
                </a:solidFill>
              </a:rPr>
              <a:t>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x</a:t>
            </a:r>
            <a:r>
              <a:rPr lang="en-US" sz="3200" baseline="-25000" dirty="0" smtClean="0">
                <a:solidFill>
                  <a:srgbClr val="0D0D0D"/>
                </a:solidFill>
              </a:rPr>
              <a:t> </a:t>
            </a:r>
            <a:r>
              <a:rPr lang="en-US" sz="3200" dirty="0" smtClean="0">
                <a:solidFill>
                  <a:srgbClr val="0D0D0D"/>
                </a:solidFill>
              </a:rPr>
              <a:t>= </a:t>
            </a:r>
            <a:r>
              <a:rPr lang="en-US" sz="3200" dirty="0" err="1" smtClean="0">
                <a:solidFill>
                  <a:srgbClr val="0D0D0D"/>
                </a:solidFill>
              </a:rPr>
              <a:t>mcΔT</a:t>
            </a: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0D0D0D"/>
                </a:solidFill>
              </a:rPr>
              <a:t>n</a:t>
            </a:r>
            <a:r>
              <a:rPr lang="en-US" sz="3200" dirty="0" smtClean="0">
                <a:solidFill>
                  <a:srgbClr val="0D0D0D"/>
                </a:solidFill>
              </a:rPr>
              <a:t> = </a:t>
            </a:r>
            <a:r>
              <a:rPr lang="en-US" sz="3200" dirty="0" err="1" smtClean="0">
                <a:solidFill>
                  <a:srgbClr val="0D0D0D"/>
                </a:solidFill>
              </a:rPr>
              <a:t>mcΔT</a:t>
            </a:r>
            <a:r>
              <a:rPr lang="en-US" sz="3200" dirty="0" smtClean="0">
                <a:solidFill>
                  <a:srgbClr val="0D0D0D"/>
                </a:solidFill>
              </a:rPr>
              <a:t> / </a:t>
            </a:r>
            <a:r>
              <a:rPr lang="en-US" sz="3200" dirty="0" err="1" smtClean="0">
                <a:solidFill>
                  <a:srgbClr val="0D0D0D"/>
                </a:solidFill>
              </a:rPr>
              <a:t>ΔH</a:t>
            </a:r>
            <a:r>
              <a:rPr lang="en-US" sz="3200" baseline="-25000" dirty="0" err="1" smtClean="0">
                <a:solidFill>
                  <a:srgbClr val="0D0D0D"/>
                </a:solidFill>
              </a:rPr>
              <a:t>x</a:t>
            </a:r>
            <a:endParaRPr lang="en-US" sz="3200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0D0D0D"/>
                </a:solidFill>
              </a:rPr>
              <a:t>m/MM = </a:t>
            </a:r>
            <a:r>
              <a:rPr lang="en-US" sz="3200" dirty="0" err="1">
                <a:solidFill>
                  <a:srgbClr val="0D0D0D"/>
                </a:solidFill>
              </a:rPr>
              <a:t>mcΔT</a:t>
            </a:r>
            <a:r>
              <a:rPr lang="en-US" sz="3200" dirty="0">
                <a:solidFill>
                  <a:srgbClr val="0D0D0D"/>
                </a:solidFill>
              </a:rPr>
              <a:t> / </a:t>
            </a:r>
            <a:r>
              <a:rPr lang="en-US" sz="3200" dirty="0" err="1">
                <a:solidFill>
                  <a:srgbClr val="0D0D0D"/>
                </a:solidFill>
              </a:rPr>
              <a:t>ΔH</a:t>
            </a:r>
            <a:r>
              <a:rPr lang="en-US" sz="3200" baseline="-25000" dirty="0" err="1">
                <a:solidFill>
                  <a:srgbClr val="0D0D0D"/>
                </a:solidFill>
              </a:rPr>
              <a:t>x</a:t>
            </a:r>
            <a:endParaRPr lang="en-US" sz="3200" dirty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baseline="-250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dirty="0" smtClean="0">
              <a:solidFill>
                <a:srgbClr val="0D0D0D"/>
              </a:solidFill>
            </a:endParaRPr>
          </a:p>
          <a:p>
            <a:pPr marL="0" indent="0" algn="ctr">
              <a:buNone/>
            </a:pPr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00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of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One substance dissolves in another</a:t>
            </a:r>
          </a:p>
          <a:p>
            <a:endParaRPr lang="en-US" sz="3600" dirty="0" smtClean="0"/>
          </a:p>
          <a:p>
            <a:pPr marL="0" indent="0" algn="ctr">
              <a:buNone/>
            </a:pPr>
            <a:r>
              <a:rPr lang="en-US" sz="3600" dirty="0" err="1" smtClean="0"/>
              <a:t>NaBr</a:t>
            </a:r>
            <a:r>
              <a:rPr lang="en-US" sz="3600" baseline="-25000" dirty="0" smtClean="0"/>
              <a:t>(s)</a:t>
            </a:r>
            <a:r>
              <a:rPr lang="en-US" sz="3600" dirty="0" smtClean="0"/>
              <a:t> </a:t>
            </a:r>
            <a:r>
              <a:rPr lang="en-US" sz="3600" dirty="0" smtClean="0">
                <a:sym typeface="Wingdings"/>
              </a:rPr>
              <a:t> Na</a:t>
            </a:r>
            <a:r>
              <a:rPr lang="en-US" sz="3600" baseline="30000" dirty="0" smtClean="0">
                <a:sym typeface="Wingdings"/>
              </a:rPr>
              <a:t>+</a:t>
            </a:r>
            <a:r>
              <a:rPr lang="en-US" sz="3600" baseline="-25000" dirty="0" smtClean="0">
                <a:sym typeface="Wingdings"/>
              </a:rPr>
              <a:t>(</a:t>
            </a:r>
            <a:r>
              <a:rPr lang="en-US" sz="3600" baseline="-25000" dirty="0" err="1" smtClean="0">
                <a:sym typeface="Wingdings"/>
              </a:rPr>
              <a:t>aq</a:t>
            </a:r>
            <a:r>
              <a:rPr lang="en-US" sz="3600" baseline="-25000" dirty="0" smtClean="0">
                <a:sym typeface="Wingdings"/>
              </a:rPr>
              <a:t>)</a:t>
            </a:r>
            <a:r>
              <a:rPr lang="en-US" sz="3600" dirty="0" smtClean="0">
                <a:sym typeface="Wingdings"/>
              </a:rPr>
              <a:t> + Br</a:t>
            </a:r>
            <a:r>
              <a:rPr lang="en-US" sz="3600" baseline="30000" dirty="0" smtClean="0">
                <a:sym typeface="Wingdings"/>
              </a:rPr>
              <a:t>-</a:t>
            </a:r>
            <a:r>
              <a:rPr lang="en-US" sz="3600" baseline="-25000" dirty="0" smtClean="0">
                <a:sym typeface="Wingdings"/>
              </a:rPr>
              <a:t>(</a:t>
            </a:r>
            <a:r>
              <a:rPr lang="en-US" sz="3600" baseline="-25000" dirty="0" err="1" smtClean="0">
                <a:sym typeface="Wingdings"/>
              </a:rPr>
              <a:t>aq</a:t>
            </a:r>
            <a:r>
              <a:rPr lang="en-US" sz="3600" baseline="-25000" dirty="0" smtClean="0">
                <a:sym typeface="Wingdings"/>
              </a:rPr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2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of Solution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http://www.teachersdomain.org/resource/lsps07.sci.phys.matter.dissolvesalt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2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1580</TotalTime>
  <Words>686</Words>
  <Application>Microsoft Macintosh PowerPoint</Application>
  <PresentationFormat>On-screen Show (4:3)</PresentationFormat>
  <Paragraphs>75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Calorimetric Equations</vt:lpstr>
      <vt:lpstr>Calorimetry</vt:lpstr>
      <vt:lpstr>Three Assumptions of Simple Calorimeters: </vt:lpstr>
      <vt:lpstr>PowerPoint Presentation</vt:lpstr>
      <vt:lpstr>PowerPoint Presentation</vt:lpstr>
      <vt:lpstr>Remember what we’ve seen</vt:lpstr>
      <vt:lpstr>Doing Calorimetric problems is about using these equations</vt:lpstr>
      <vt:lpstr>Calorimetry of Solution</vt:lpstr>
      <vt:lpstr>Heat of Solution Demo</vt:lpstr>
      <vt:lpstr>Question 1</vt:lpstr>
      <vt:lpstr>Question 2: On your own</vt:lpstr>
      <vt:lpstr>Calorimetry of Combustion</vt:lpstr>
      <vt:lpstr>Question 3</vt:lpstr>
      <vt:lpstr>Question 4</vt:lpstr>
      <vt:lpstr>Calorimetry of Neutralization</vt:lpstr>
      <vt:lpstr>Question 5</vt:lpstr>
      <vt:lpstr>Question 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Calorimetric Equations</dc:title>
  <dc:creator>David Sheps</dc:creator>
  <cp:lastModifiedBy>David Sheps</cp:lastModifiedBy>
  <cp:revision>24</cp:revision>
  <dcterms:created xsi:type="dcterms:W3CDTF">2011-11-05T19:55:46Z</dcterms:created>
  <dcterms:modified xsi:type="dcterms:W3CDTF">2011-11-07T05:31:05Z</dcterms:modified>
</cp:coreProperties>
</file>